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Montserrat SemiBold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Fira Mono"/>
      <p:regular r:id="rId43"/>
      <p:bold r:id="rId44"/>
    </p:embeddedFont>
    <p:embeddedFont>
      <p:font typeface="Montserrat Medium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0A6BF3E-CE8E-49BF-A72E-4D64946C26E3}">
  <a:tblStyle styleId="{70A6BF3E-CE8E-49BF-A72E-4D64946C26E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4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6.xml"/><Relationship Id="rId44" Type="http://schemas.openxmlformats.org/officeDocument/2006/relationships/font" Target="fonts/FiraMono-bold.fntdata"/><Relationship Id="rId21" Type="http://schemas.openxmlformats.org/officeDocument/2006/relationships/slide" Target="slides/slide15.xml"/><Relationship Id="rId43" Type="http://schemas.openxmlformats.org/officeDocument/2006/relationships/font" Target="fonts/FiraMono-regular.fntdata"/><Relationship Id="rId24" Type="http://schemas.openxmlformats.org/officeDocument/2006/relationships/slide" Target="slides/slide18.xml"/><Relationship Id="rId46" Type="http://schemas.openxmlformats.org/officeDocument/2006/relationships/font" Target="fonts/MontserratMedium-bold.fntdata"/><Relationship Id="rId23" Type="http://schemas.openxmlformats.org/officeDocument/2006/relationships/slide" Target="slides/slide17.xml"/><Relationship Id="rId45" Type="http://schemas.openxmlformats.org/officeDocument/2006/relationships/font" Target="fonts/Montserrat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MontserratMedium-boldItalic.fntdata"/><Relationship Id="rId25" Type="http://schemas.openxmlformats.org/officeDocument/2006/relationships/slide" Target="slides/slide19.xml"/><Relationship Id="rId47" Type="http://schemas.openxmlformats.org/officeDocument/2006/relationships/font" Target="fonts/MontserratMedium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SemiBold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MontserratSemiBold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SemiBold-bold.fntdata"/><Relationship Id="rId17" Type="http://schemas.openxmlformats.org/officeDocument/2006/relationships/slide" Target="slides/slide11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38" Type="http://schemas.openxmlformats.org/officeDocument/2006/relationships/font" Target="fonts/MontserratSemi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8d6254e3c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8d6254e3c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8d6254e3c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8d6254e3c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8d6254e3c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8d6254e3c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8d6254e3c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8d6254e3c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83dfec67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83dfec67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8d6254e3c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8d6254e3c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8d6254e3c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8d6254e3c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8d6254e3c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8d6254e3c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8d6254e3c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8d6254e3c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8d6254e3c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8d6254e3c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8d6254e3c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8d6254e3c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8d6254e3c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8d6254e3c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8d6254e3c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8d6254e3c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8d6254e3c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8d6254e3c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8d6254e3c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8d6254e3c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8d6254e3c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8d6254e3c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89a6af2a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89a6af2a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8d6254e3c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8d6254e3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8d6254e3c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8d6254e3c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8d6254e3c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8d6254e3c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8d6254e3c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8d6254e3c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gif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2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gif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gif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gif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a elementos hijos de distinto tipo</a:t>
            </a:r>
            <a:endParaRPr sz="2750">
              <a:solidFill>
                <a:srgbClr val="377BC7"/>
              </a:solidFill>
            </a:endParaRPr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311700" y="1290875"/>
            <a:ext cx="80010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s"/>
              <a:t>Existen varias pseudoclases que permiten hacer referencias a los elementos del documento HTML según su posición y estructura de los elementos hijos.</a:t>
            </a:r>
            <a:endParaRPr b="1" i="1"/>
          </a:p>
        </p:txBody>
      </p:sp>
      <p:sp>
        <p:nvSpPr>
          <p:cNvPr id="220" name="Google Shape;220;p25"/>
          <p:cNvSpPr txBox="1"/>
          <p:nvPr/>
        </p:nvSpPr>
        <p:spPr>
          <a:xfrm>
            <a:off x="311700" y="2088900"/>
            <a:ext cx="4102200" cy="21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:first-child/:last-child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representar al primer o último elemento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entre un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grupo de elementos hermanos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:nth-child()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coincide con un elemento en función de su posición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entre un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grupo de hermanos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 b="0" l="4434" r="0" t="0"/>
          <a:stretch/>
        </p:blipFill>
        <p:spPr>
          <a:xfrm>
            <a:off x="7024925" y="1935200"/>
            <a:ext cx="1387750" cy="12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 rotWithShape="1">
          <a:blip r:embed="rId4">
            <a:alphaModFix/>
          </a:blip>
          <a:srcRect b="0" l="0" r="30235" t="0"/>
          <a:stretch/>
        </p:blipFill>
        <p:spPr>
          <a:xfrm>
            <a:off x="4363823" y="2179450"/>
            <a:ext cx="2661101" cy="7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6750" y="3362225"/>
            <a:ext cx="3663176" cy="12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a elementos hijos por mismo tipo</a:t>
            </a:r>
            <a:endParaRPr sz="2750">
              <a:solidFill>
                <a:srgbClr val="377BC7"/>
              </a:solidFill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311700" y="1702600"/>
            <a:ext cx="41022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:first-of-type/:last-of-type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representar al primer o último elemento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entre un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grupo de elementos hermanos de la misma etiqueta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</a:t>
            </a: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nth-of-type()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coincide con un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elemento en función de su posición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entre un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grupo de hermanos de la misma etiqueta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925" y="1900625"/>
            <a:ext cx="4797700" cy="214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idx="1" type="subTitle"/>
          </p:nvPr>
        </p:nvSpPr>
        <p:spPr>
          <a:xfrm>
            <a:off x="557525" y="1900950"/>
            <a:ext cx="7288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Son otra de las características de CSS que permiten hacer referencias a </a:t>
            </a:r>
            <a:r>
              <a:rPr lang="es" sz="1900">
                <a:solidFill>
                  <a:schemeClr val="lt1"/>
                </a:solidFill>
                <a:highlight>
                  <a:srgbClr val="E15BBA"/>
                </a:highlight>
              </a:rPr>
              <a:t>«comportamientos virtuales no tangibles»</a:t>
            </a:r>
            <a:r>
              <a:rPr lang="es" sz="1900"/>
              <a:t>, o lo que es lo mismo, se le puede </a:t>
            </a:r>
            <a:r>
              <a:rPr lang="es" sz="1900">
                <a:solidFill>
                  <a:srgbClr val="7685E6"/>
                </a:solidFill>
              </a:rPr>
              <a:t>dar estilo a elementos que no existen</a:t>
            </a:r>
            <a:r>
              <a:rPr lang="es" sz="1900"/>
              <a:t> realmente en el HTML, y que se pueden generar desde CSS.</a:t>
            </a:r>
            <a:endParaRPr sz="1900"/>
          </a:p>
        </p:txBody>
      </p:sp>
      <p:sp>
        <p:nvSpPr>
          <p:cNvPr id="236" name="Google Shape;236;p27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Pseudoelementos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pseudoelementos</a:t>
            </a:r>
            <a:endParaRPr sz="2750">
              <a:solidFill>
                <a:srgbClr val="377BC7"/>
              </a:solidFill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311700" y="1223325"/>
            <a:ext cx="50067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::first-letter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darle estilo a la primera letra de un texto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::selection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darle estilo al texto seleccionado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::first-line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darle estilo a la primera línea de un párrafo.</a:t>
            </a:r>
            <a:endParaRPr>
              <a:solidFill>
                <a:schemeClr val="dk2"/>
              </a:solidFill>
              <a:highlight>
                <a:srgbClr val="F8C823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::before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puede utilizarse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agregar algo antes del contenido de un elemento.</a:t>
            </a:r>
            <a:endParaRPr>
              <a:solidFill>
                <a:schemeClr val="dk2"/>
              </a:solidFill>
              <a:highlight>
                <a:srgbClr val="F8C823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lang="es">
                <a:solidFill>
                  <a:schemeClr val="dk2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rgbClr val="00FFFF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s">
                <a:solidFill>
                  <a:srgbClr val="F8C823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::before</a:t>
            </a:r>
            <a:r>
              <a:rPr lang="es">
                <a:solidFill>
                  <a:srgbClr val="F9F9F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{</a:t>
            </a:r>
            <a:r>
              <a:rPr lang="es">
                <a:solidFill>
                  <a:schemeClr val="dk2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rgbClr val="FF8B3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content:“</a:t>
            </a:r>
            <a:r>
              <a:rPr lang="es">
                <a:solidFill>
                  <a:schemeClr val="dk2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✨</a:t>
            </a:r>
            <a:r>
              <a:rPr lang="es">
                <a:solidFill>
                  <a:srgbClr val="FF8B3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";</a:t>
            </a:r>
            <a:r>
              <a:rPr lang="es">
                <a:solidFill>
                  <a:srgbClr val="F9F9F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>
              <a:solidFill>
                <a:srgbClr val="F9F9F9"/>
              </a:solidFill>
              <a:highlight>
                <a:srgbClr val="41414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::after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coloca contenido después de un elemento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lang="es">
                <a:solidFill>
                  <a:srgbClr val="00FFFF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s">
                <a:solidFill>
                  <a:srgbClr val="F8C823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::after</a:t>
            </a:r>
            <a:r>
              <a:rPr lang="es">
                <a:solidFill>
                  <a:srgbClr val="F9F9F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{</a:t>
            </a:r>
            <a:r>
              <a:rPr lang="es">
                <a:solidFill>
                  <a:srgbClr val="FF8B3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 content:“</a:t>
            </a:r>
            <a:r>
              <a:rPr lang="es">
                <a:solidFill>
                  <a:srgbClr val="00FFFF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🙉</a:t>
            </a:r>
            <a:r>
              <a:rPr lang="es">
                <a:solidFill>
                  <a:srgbClr val="FF8B3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";</a:t>
            </a:r>
            <a:r>
              <a:rPr lang="es">
                <a:solidFill>
                  <a:srgbClr val="F9F9F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>
              <a:solidFill>
                <a:srgbClr val="F9F9F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8400" y="3719925"/>
            <a:ext cx="3128800" cy="6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87" y="1760149"/>
            <a:ext cx="3985760" cy="6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3363" y="927425"/>
            <a:ext cx="2374400" cy="6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3813" y="2671325"/>
            <a:ext cx="2833525" cy="7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idx="1" type="subTitle"/>
          </p:nvPr>
        </p:nvSpPr>
        <p:spPr>
          <a:xfrm>
            <a:off x="557529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Las transiciones permiten manejar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cómo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 cambia el valor de una o más propiedades en un período de tiempo sobre un evento determinado.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</a:t>
            </a:r>
            <a:r>
              <a:rPr lang="es" u="sng"/>
              <a:t>crear un efecto de transición</a:t>
            </a:r>
            <a:r>
              <a:rPr lang="es"/>
              <a:t>, hay que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especificar</a:t>
            </a:r>
            <a:r>
              <a:rPr lang="es"/>
              <a:t> dos cosas: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La propiedad CSS a la que desea agregar un efecto.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La duración del efecto.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Transiciones</a:t>
            </a:r>
            <a:endParaRPr/>
          </a:p>
        </p:txBody>
      </p:sp>
      <p:sp>
        <p:nvSpPr>
          <p:cNvPr id="253" name="Google Shape;253;p29"/>
          <p:cNvSpPr/>
          <p:nvPr/>
        </p:nvSpPr>
        <p:spPr>
          <a:xfrm rot="5400000">
            <a:off x="781504" y="307018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9"/>
          <p:cNvSpPr/>
          <p:nvPr/>
        </p:nvSpPr>
        <p:spPr>
          <a:xfrm rot="5400000">
            <a:off x="781504" y="345867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 </a:t>
            </a:r>
            <a:r>
              <a:rPr lang="es" sz="27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</a:t>
            </a:r>
            <a:endParaRPr sz="2750"/>
          </a:p>
        </p:txBody>
      </p:sp>
      <p:sp>
        <p:nvSpPr>
          <p:cNvPr id="260" name="Google Shape;260;p30"/>
          <p:cNvSpPr txBox="1"/>
          <p:nvPr>
            <p:ph idx="1" type="body"/>
          </p:nvPr>
        </p:nvSpPr>
        <p:spPr>
          <a:xfrm>
            <a:off x="311700" y="1161050"/>
            <a:ext cx="52896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transition-property:</a:t>
            </a:r>
            <a:r>
              <a:rPr lang="es"/>
              <a:t> para definir qué propiedad vamos a alterar.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 all | none | &lt;prop&gt;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transition-duration:</a:t>
            </a:r>
            <a:r>
              <a:rPr lang="es"/>
              <a:t> para definir la duración de la transición.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 | ms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transition-delay:</a:t>
            </a:r>
            <a:r>
              <a:rPr lang="es"/>
              <a:t> definimos el tiempo a esperar antes de que se ejecute la animación.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 | ms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transition-timing-function:</a:t>
            </a:r>
            <a:r>
              <a:rPr lang="es"/>
              <a:t> curva de velocidad del efecto de la transición.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linear | ease | ease-in | ease-out | ease-in-out | cubic-bezier() | step-end | steps()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transition:</a:t>
            </a:r>
            <a:r>
              <a:rPr lang="es"/>
              <a:t> shorthand property de las anteriores.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width 2s 800ms ease;</a:t>
            </a:r>
            <a:endParaRPr/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500" y="1503275"/>
            <a:ext cx="33528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490250" y="450150"/>
            <a:ext cx="8061000" cy="17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Veamos algunos ejemplos…</a:t>
            </a:r>
            <a:endParaRPr b="0" sz="2788"/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2087025"/>
            <a:ext cx="474345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idx="1" type="subTitle"/>
          </p:nvPr>
        </p:nvSpPr>
        <p:spPr>
          <a:xfrm>
            <a:off x="557525" y="1827275"/>
            <a:ext cx="4578300" cy="22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Permiten rotar, torcer, escalar o desplazar los elementos de nuestra página web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S</a:t>
            </a:r>
            <a:r>
              <a:rPr lang="es" sz="1600"/>
              <a:t>on una de las características de CSS más interesantes y potentes que nos ayudan a convertir las hojas de estilo en un sistema capaz de realizar efectos visuales 2D y 3D.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73" name="Google Shape;273;p32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Transformaciones</a:t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 b="18457" l="0" r="49852" t="8905"/>
          <a:stretch/>
        </p:blipFill>
        <p:spPr>
          <a:xfrm>
            <a:off x="6665525" y="1439700"/>
            <a:ext cx="1928100" cy="15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 rotWithShape="1">
          <a:blip r:embed="rId3">
            <a:alphaModFix/>
          </a:blip>
          <a:srcRect b="18457" l="49852" r="0" t="8905"/>
          <a:stretch/>
        </p:blipFill>
        <p:spPr>
          <a:xfrm>
            <a:off x="5390545" y="3074550"/>
            <a:ext cx="1928100" cy="15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 </a:t>
            </a:r>
            <a:r>
              <a:rPr lang="es" sz="27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transform</a:t>
            </a:r>
            <a:endParaRPr sz="2750"/>
          </a:p>
        </p:txBody>
      </p:sp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311700" y="1503275"/>
            <a:ext cx="4624500" cy="28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dos propiedades que nos sirven para </a:t>
            </a:r>
            <a:r>
              <a:rPr b="1" lang="es"/>
              <a:t>definir las transformaciones</a:t>
            </a:r>
            <a:r>
              <a:rPr lang="es"/>
              <a:t> son: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transform:</a:t>
            </a:r>
            <a:r>
              <a:rPr lang="es"/>
              <a:t> propiedad </a:t>
            </a:r>
            <a:r>
              <a:rPr b="1" lang="es">
                <a:solidFill>
                  <a:srgbClr val="E15BBA"/>
                </a:solidFill>
              </a:rPr>
              <a:t>base</a:t>
            </a:r>
            <a:r>
              <a:rPr lang="es"/>
              <a:t> para cualquier transformación. </a:t>
            </a:r>
            <a:r>
              <a:rPr b="1" lang="es"/>
              <a:t>El punto de origen se ubica en el centro del elemento.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transform-origin:</a:t>
            </a:r>
            <a:r>
              <a:rPr lang="es"/>
              <a:t> nos permite </a:t>
            </a:r>
            <a:r>
              <a:rPr b="1" lang="es">
                <a:solidFill>
                  <a:srgbClr val="377BC7"/>
                </a:solidFill>
              </a:rPr>
              <a:t>cambiar el punto de origen</a:t>
            </a:r>
            <a:r>
              <a:rPr lang="es"/>
              <a:t> de nuestra transformación.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En esta clase nos centraremos en ver las transformaciones 2D más comunes.</a:t>
            </a:r>
            <a:endParaRPr b="1">
              <a:highlight>
                <a:srgbClr val="F8C823"/>
              </a:highlight>
            </a:endParaRPr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725" y="1503275"/>
            <a:ext cx="33528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scale()</a:t>
            </a:r>
            <a:endParaRPr sz="2750">
              <a:solidFill>
                <a:srgbClr val="FF8B39"/>
              </a:solidFill>
            </a:endParaRPr>
          </a:p>
        </p:txBody>
      </p:sp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311700" y="1441125"/>
            <a:ext cx="53397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</a:t>
            </a:r>
            <a:r>
              <a:rPr b="1" lang="es"/>
              <a:t>odifica el tamaño de los elementos.</a:t>
            </a:r>
            <a:r>
              <a:rPr lang="es"/>
              <a:t> Esta función se establece con </a:t>
            </a:r>
            <a:r>
              <a:rPr lang="es" u="sng"/>
              <a:t>uno o dos valores</a:t>
            </a:r>
            <a:r>
              <a:rPr lang="es"/>
              <a:t>, que representan la </a:t>
            </a:r>
            <a:r>
              <a:rPr lang="es" u="sng"/>
              <a:t>cantidad</a:t>
            </a:r>
            <a:r>
              <a:rPr lang="es"/>
              <a:t> de escala que se aplica </a:t>
            </a:r>
            <a:r>
              <a:rPr b="1" lang="es">
                <a:solidFill>
                  <a:srgbClr val="7685E6"/>
                </a:solidFill>
              </a:rPr>
              <a:t>en cada dirección</a:t>
            </a:r>
            <a:r>
              <a:rPr lang="es"/>
              <a:t>: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s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cale(x)</a:t>
            </a:r>
            <a:r>
              <a:rPr lang="es"/>
              <a:t> o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scale(x,y)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s"/>
              <a:t>Valores entre 0 y 1 achican y mayores a 1 agrandan</a:t>
            </a:r>
            <a:r>
              <a:rPr lang="es"/>
              <a:t>.</a:t>
            </a:r>
            <a:endParaRPr/>
          </a:p>
        </p:txBody>
      </p:sp>
      <p:pic>
        <p:nvPicPr>
          <p:cNvPr id="289" name="Google Shape;289;p34"/>
          <p:cNvPicPr preferRelativeResize="0"/>
          <p:nvPr/>
        </p:nvPicPr>
        <p:blipFill rotWithShape="1">
          <a:blip r:embed="rId3">
            <a:alphaModFix/>
          </a:blip>
          <a:srcRect b="0" l="29546" r="30575" t="0"/>
          <a:stretch/>
        </p:blipFill>
        <p:spPr>
          <a:xfrm>
            <a:off x="5741750" y="1960150"/>
            <a:ext cx="2237651" cy="21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850" y="3096575"/>
            <a:ext cx="3224000" cy="14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translate()</a:t>
            </a:r>
            <a:endParaRPr sz="2750">
              <a:solidFill>
                <a:srgbClr val="FF8B39"/>
              </a:solidFill>
            </a:endParaRPr>
          </a:p>
        </p:txBody>
      </p:sp>
      <p:sp>
        <p:nvSpPr>
          <p:cNvPr id="296" name="Google Shape;296;p35"/>
          <p:cNvSpPr txBox="1"/>
          <p:nvPr>
            <p:ph idx="1" type="body"/>
          </p:nvPr>
        </p:nvSpPr>
        <p:spPr>
          <a:xfrm>
            <a:off x="311700" y="1441125"/>
            <a:ext cx="4996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rgbClr val="FF8B39"/>
                </a:solidFill>
              </a:rPr>
              <a:t>C</a:t>
            </a:r>
            <a:r>
              <a:rPr b="1" lang="es">
                <a:solidFill>
                  <a:srgbClr val="FF8B39"/>
                </a:solidFill>
              </a:rPr>
              <a:t>ambia la posición del elemento hacia la izquierda, derecha, arriba o abajo</a:t>
            </a:r>
            <a:r>
              <a:rPr lang="es"/>
              <a:t>. Esta función se establece con uno o dos valores: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translate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(x)</a:t>
            </a:r>
            <a:r>
              <a:rPr lang="es"/>
              <a:t> o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translate(x,y)</a:t>
            </a:r>
            <a:r>
              <a:rPr lang="es"/>
              <a:t>.</a:t>
            </a:r>
            <a:endParaRPr/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25" y="2732225"/>
            <a:ext cx="4746300" cy="163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 rotWithShape="1">
          <a:blip r:embed="rId4">
            <a:alphaModFix/>
          </a:blip>
          <a:srcRect b="20697" l="0" r="12617" t="4770"/>
          <a:stretch/>
        </p:blipFill>
        <p:spPr>
          <a:xfrm>
            <a:off x="5474575" y="1839400"/>
            <a:ext cx="3242975" cy="18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rotate</a:t>
            </a: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()</a:t>
            </a:r>
            <a:endParaRPr sz="2750">
              <a:solidFill>
                <a:srgbClr val="FF8B39"/>
              </a:solidFill>
            </a:endParaRPr>
          </a:p>
        </p:txBody>
      </p:sp>
      <p:sp>
        <p:nvSpPr>
          <p:cNvPr id="304" name="Google Shape;304;p36"/>
          <p:cNvSpPr txBox="1"/>
          <p:nvPr>
            <p:ph idx="1" type="body"/>
          </p:nvPr>
        </p:nvSpPr>
        <p:spPr>
          <a:xfrm>
            <a:off x="311700" y="1441125"/>
            <a:ext cx="5132400" cy="12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G</a:t>
            </a:r>
            <a:r>
              <a:rPr lang="es" u="sng"/>
              <a:t>ira o rota los elementos en grados</a:t>
            </a:r>
            <a:r>
              <a:rPr lang="es"/>
              <a:t>: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rotate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(deg)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La unidad de medida es </a:t>
            </a:r>
            <a:r>
              <a:rPr b="1" lang="es">
                <a:solidFill>
                  <a:srgbClr val="F9F9F9"/>
                </a:solidFill>
                <a:highlight>
                  <a:srgbClr val="FF8B39"/>
                </a:highlight>
              </a:rPr>
              <a:t>deg</a:t>
            </a:r>
            <a:r>
              <a:rPr lang="es"/>
              <a:t> y puede tomar </a:t>
            </a:r>
            <a:r>
              <a:rPr b="1" lang="es"/>
              <a:t>valores positivos</a:t>
            </a:r>
            <a:r>
              <a:rPr lang="es"/>
              <a:t> (gira hacia la derecha) o</a:t>
            </a:r>
            <a:r>
              <a:rPr b="1" lang="es"/>
              <a:t> negativos</a:t>
            </a:r>
            <a:r>
              <a:rPr lang="es"/>
              <a:t> (gira hacia la izquierda) de 0 a 360°.</a:t>
            </a:r>
            <a:endParaRPr/>
          </a:p>
        </p:txBody>
      </p:sp>
      <p:pic>
        <p:nvPicPr>
          <p:cNvPr id="305" name="Google Shape;305;p36"/>
          <p:cNvPicPr preferRelativeResize="0"/>
          <p:nvPr/>
        </p:nvPicPr>
        <p:blipFill rotWithShape="1">
          <a:blip r:embed="rId3">
            <a:alphaModFix/>
          </a:blip>
          <a:srcRect b="13853" l="25970" r="26768" t="16634"/>
          <a:stretch/>
        </p:blipFill>
        <p:spPr>
          <a:xfrm>
            <a:off x="5788375" y="1801975"/>
            <a:ext cx="1957951" cy="23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50" y="3100800"/>
            <a:ext cx="385762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skew</a:t>
            </a: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()</a:t>
            </a:r>
            <a:endParaRPr sz="2750">
              <a:solidFill>
                <a:srgbClr val="FF8B39"/>
              </a:solidFill>
            </a:endParaRPr>
          </a:p>
        </p:txBody>
      </p:sp>
      <p:sp>
        <p:nvSpPr>
          <p:cNvPr id="312" name="Google Shape;312;p37"/>
          <p:cNvSpPr txBox="1"/>
          <p:nvPr>
            <p:ph idx="1" type="body"/>
          </p:nvPr>
        </p:nvSpPr>
        <p:spPr>
          <a:xfrm>
            <a:off x="311700" y="1441125"/>
            <a:ext cx="47463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77BC7"/>
                </a:solidFill>
              </a:rPr>
              <a:t>D</a:t>
            </a:r>
            <a:r>
              <a:rPr b="1" lang="es">
                <a:solidFill>
                  <a:srgbClr val="377BC7"/>
                </a:solidFill>
              </a:rPr>
              <a:t>istorsiona</a:t>
            </a:r>
            <a:r>
              <a:rPr lang="es"/>
              <a:t> los elementos según el </a:t>
            </a:r>
            <a:r>
              <a:rPr b="1" i="1" lang="es"/>
              <a:t>ángulo en grados</a:t>
            </a:r>
            <a:r>
              <a:rPr lang="es"/>
              <a:t>. Esta función se establece con uno o dos valores: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skew(x)</a:t>
            </a:r>
            <a:r>
              <a:rPr lang="es"/>
              <a:t> o </a:t>
            </a:r>
            <a:r>
              <a:rPr lang="es">
                <a:solidFill>
                  <a:srgbClr val="FF9900"/>
                </a:solidFill>
                <a:highlight>
                  <a:srgbClr val="434343"/>
                </a:highlight>
              </a:rPr>
              <a:t>skew(x,y)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u="sng"/>
              <a:t>La unidad de medida utilizada también es deg al igual que en rotate().</a:t>
            </a:r>
            <a:endParaRPr u="sng"/>
          </a:p>
        </p:txBody>
      </p:sp>
      <p:pic>
        <p:nvPicPr>
          <p:cNvPr id="313" name="Google Shape;313;p37"/>
          <p:cNvPicPr preferRelativeResize="0"/>
          <p:nvPr/>
        </p:nvPicPr>
        <p:blipFill rotWithShape="1">
          <a:blip r:embed="rId3">
            <a:alphaModFix/>
          </a:blip>
          <a:srcRect b="0" l="32048" r="31864" t="0"/>
          <a:stretch/>
        </p:blipFill>
        <p:spPr>
          <a:xfrm>
            <a:off x="5710650" y="1981150"/>
            <a:ext cx="184917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00" y="3257425"/>
            <a:ext cx="4152900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idx="1" type="subTitle"/>
          </p:nvPr>
        </p:nvSpPr>
        <p:spPr>
          <a:xfrm>
            <a:off x="557525" y="1607775"/>
            <a:ext cx="7597800" cy="31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Las </a:t>
            </a:r>
            <a:r>
              <a:rPr b="1" lang="es" sz="16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animaciones</a:t>
            </a:r>
            <a:r>
              <a:rPr lang="es" sz="1600"/>
              <a:t> permiten </a:t>
            </a:r>
            <a:r>
              <a:rPr lang="es" sz="1600" u="sng"/>
              <a:t>animar la transición entre un estilo CSS y otro</a:t>
            </a:r>
            <a:r>
              <a:rPr lang="es" sz="1600"/>
              <a:t>. A </a:t>
            </a:r>
            <a:r>
              <a:rPr lang="es" sz="1600">
                <a:solidFill>
                  <a:srgbClr val="F9F9F9"/>
                </a:solidFill>
                <a:highlight>
                  <a:srgbClr val="7685E6"/>
                </a:highlight>
              </a:rPr>
              <a:t>diferencia de los transitions</a:t>
            </a:r>
            <a:r>
              <a:rPr lang="es" sz="1600"/>
              <a:t>, estos no se disparan frente a un evento determinado, si no que </a:t>
            </a:r>
            <a:r>
              <a:rPr b="1" lang="es" sz="1600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comienzan desde que el sitio es cargado</a:t>
            </a:r>
            <a:r>
              <a:rPr lang="es" sz="1600"/>
              <a:t>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Para utilizar animaciones, es necesario crearlas o definirlas previamente mediante la regla css </a:t>
            </a:r>
            <a:r>
              <a:rPr b="1" lang="es" sz="1600">
                <a:solidFill>
                  <a:srgbClr val="1CF2AB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@keyframes</a:t>
            </a: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20" name="Google Shape;320;p38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Animaciones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/>
          <p:nvPr>
            <p:ph idx="1" type="body"/>
          </p:nvPr>
        </p:nvSpPr>
        <p:spPr>
          <a:xfrm>
            <a:off x="311700" y="1152475"/>
            <a:ext cx="416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Constan de dos componentes: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s">
                <a:highlight>
                  <a:srgbClr val="F8C823"/>
                </a:highlight>
              </a:rPr>
              <a:t>Propiedades CSS de las animaciones, que definen el comportamiento de la misma.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>
                <a:highlight>
                  <a:srgbClr val="F8C823"/>
                </a:highlight>
              </a:rPr>
              <a:t>Un conjunto de fotogramas que indican su estado inicial y final, así como posibles puntos intermedios en la misma.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Shorthand property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mi-animacion 5s linear 0.2s infinite normal;</a:t>
            </a:r>
            <a:endParaRPr/>
          </a:p>
        </p:txBody>
      </p:sp>
      <p:sp>
        <p:nvSpPr>
          <p:cNvPr id="326" name="Google Shape;326;p3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Propiedades de Animaciones</a:t>
            </a:r>
            <a:endParaRPr sz="2750"/>
          </a:p>
        </p:txBody>
      </p:sp>
      <p:sp>
        <p:nvSpPr>
          <p:cNvPr id="327" name="Google Shape;327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animation-name</a:t>
            </a: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&lt;nombre de la animación&gt;;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animation-duration: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 &lt;duración&gt;s | ms;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animation-delay: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&lt;retardo&gt;s | ms;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animation-timing-function:</a:t>
            </a:r>
            <a:r>
              <a:rPr lang="es"/>
              <a:t> efecto de transición.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linear | ease | ease-in | ease-out | ease-in-out | cubic-bezier() | step-end | steps();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animation-direction: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 normal | reverse | alternate;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animation-iteration-count: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&lt;veces&gt; | infinite;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idx="1" type="body"/>
          </p:nvPr>
        </p:nvSpPr>
        <p:spPr>
          <a:xfrm>
            <a:off x="311700" y="1152475"/>
            <a:ext cx="465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u="sng"/>
              <a:t>Regla CSS</a:t>
            </a:r>
            <a:r>
              <a:rPr lang="es"/>
              <a:t> donde vamos a </a:t>
            </a:r>
            <a:r>
              <a:rPr b="1" lang="es">
                <a:solidFill>
                  <a:srgbClr val="377BC7"/>
                </a:solidFill>
              </a:rPr>
              <a:t>crear una animación</a:t>
            </a:r>
            <a:r>
              <a:rPr lang="es"/>
              <a:t> para </a:t>
            </a:r>
            <a:r>
              <a:rPr b="1" lang="es"/>
              <a:t>utilizarla después</a:t>
            </a:r>
            <a:r>
              <a:rPr lang="es"/>
              <a:t> todas las veces que lo necesitemos.</a:t>
            </a:r>
            <a:endParaRPr/>
          </a:p>
        </p:txBody>
      </p:sp>
      <p:sp>
        <p:nvSpPr>
          <p:cNvPr id="333" name="Google Shape;333;p4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@keyframes</a:t>
            </a:r>
            <a:endParaRPr sz="2750"/>
          </a:p>
        </p:txBody>
      </p:sp>
      <p:pic>
        <p:nvPicPr>
          <p:cNvPr id="334" name="Google Shape;334;p40"/>
          <p:cNvPicPr preferRelativeResize="0"/>
          <p:nvPr/>
        </p:nvPicPr>
        <p:blipFill rotWithShape="1">
          <a:blip r:embed="rId3">
            <a:alphaModFix/>
          </a:blip>
          <a:srcRect b="0" l="0" r="12242" t="0"/>
          <a:stretch/>
        </p:blipFill>
        <p:spPr>
          <a:xfrm>
            <a:off x="5031125" y="1788575"/>
            <a:ext cx="3360150" cy="22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163" y="2031050"/>
            <a:ext cx="3019476" cy="26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CSS Intermedio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r>
              <a:rPr b="1" lang="es">
                <a:solidFill>
                  <a:srgbClr val="F9F9F9"/>
                </a:solidFill>
              </a:rPr>
              <a:t>Pseudoselectores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Pseudoclases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r>
              <a:rPr b="1" lang="es">
                <a:solidFill>
                  <a:srgbClr val="F9F9F9"/>
                </a:solidFill>
              </a:rPr>
              <a:t>Animaciones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Transiciones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Transformaciones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Clase 07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157" name="Google Shape;157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08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06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9" name="Google Shape;159;p18"/>
          <p:cNvSpPr txBox="1"/>
          <p:nvPr>
            <p:ph idx="6" type="title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Flexbox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Display Flex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Características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Propiedades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6236929" y="257111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6236929" y="28035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6236925" y="30206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>
            <p:ph idx="6" type="title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2"/>
                </a:solidFill>
              </a:rPr>
              <a:t>CSS Inicial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2"/>
                </a:solidFill>
              </a:rPr>
              <a:t>      Unidades de medida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2"/>
                </a:solidFill>
              </a:rPr>
              <a:t>      Modelo de Caja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2"/>
                </a:solidFill>
              </a:rPr>
              <a:t>      Positions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31279" y="25694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31279" y="28005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31275" y="30316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3434104" y="258107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3434104" y="279852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3434100" y="303059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3434096" y="326268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3434096" y="349476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177" name="Google Shape;177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Hasta el infinito y más allá…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00" y="1513537"/>
            <a:ext cx="1645374" cy="21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idx="1" type="subTitle"/>
          </p:nvPr>
        </p:nvSpPr>
        <p:spPr>
          <a:xfrm>
            <a:off x="557529" y="1736425"/>
            <a:ext cx="8177100" cy="17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</a:t>
            </a:r>
            <a:r>
              <a:rPr b="1" lang="es">
                <a:solidFill>
                  <a:srgbClr val="377BC7"/>
                </a:solidFill>
                <a:latin typeface="Montserrat"/>
                <a:ea typeface="Montserrat"/>
                <a:cs typeface="Montserrat"/>
                <a:sym typeface="Montserrat"/>
              </a:rPr>
              <a:t>pseudoclase</a:t>
            </a:r>
            <a:r>
              <a:rPr lang="es"/>
              <a:t> en CSS </a:t>
            </a:r>
            <a:r>
              <a:rPr lang="es" u="sng"/>
              <a:t>es una palabra clave</a:t>
            </a:r>
            <a:r>
              <a:rPr lang="es"/>
              <a:t> añadida a un selector que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especifica un estado especial del elemento</a:t>
            </a:r>
            <a:r>
              <a:rPr lang="es"/>
              <a:t> o elementos seleccionados.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Permiten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aplicar un estilo</a:t>
            </a:r>
            <a:r>
              <a:rPr lang="es"/>
              <a:t> a un elemento no sólo </a:t>
            </a:r>
            <a:r>
              <a:rPr lang="es" u="sng"/>
              <a:t>en relación con el contenido de la estructura</a:t>
            </a:r>
            <a:r>
              <a:rPr lang="es"/>
              <a:t> del documento, </a:t>
            </a:r>
            <a:r>
              <a:rPr b="1" lang="es">
                <a:solidFill>
                  <a:srgbClr val="F9F9F9"/>
                </a:solidFill>
                <a:highlight>
                  <a:srgbClr val="2991D6"/>
                </a:highlight>
                <a:latin typeface="Montserrat"/>
                <a:ea typeface="Montserrat"/>
                <a:cs typeface="Montserrat"/>
                <a:sym typeface="Montserrat"/>
              </a:rPr>
              <a:t>sino también en relación a los factores externos</a:t>
            </a:r>
            <a:r>
              <a:rPr lang="es"/>
              <a:t>.</a:t>
            </a:r>
            <a:endParaRPr/>
          </a:p>
        </p:txBody>
      </p:sp>
      <p:sp>
        <p:nvSpPr>
          <p:cNvPr id="184" name="Google Shape;184;p20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</a:t>
            </a:r>
            <a:endParaRPr sz="2750"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288" y="1459358"/>
            <a:ext cx="6395425" cy="28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de enlaces </a:t>
            </a:r>
            <a:r>
              <a:rPr lang="es">
                <a:solidFill>
                  <a:srgbClr val="377BC7"/>
                </a:solidFill>
              </a:rPr>
              <a:t>:link y :visited</a:t>
            </a:r>
            <a:endParaRPr sz="2750">
              <a:solidFill>
                <a:srgbClr val="377BC7"/>
              </a:solidFill>
            </a:endParaRPr>
          </a:p>
        </p:txBody>
      </p:sp>
      <p:graphicFrame>
        <p:nvGraphicFramePr>
          <p:cNvPr id="196" name="Google Shape;196;p22"/>
          <p:cNvGraphicFramePr/>
          <p:nvPr/>
        </p:nvGraphicFramePr>
        <p:xfrm>
          <a:off x="359463" y="1456388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EEEEEE"/>
                </a:solidFill>
                <a:tableStyleId>{70A6BF3E-CE8E-49BF-A72E-4D64946C26E3}</a:tableStyleId>
              </a:tblPr>
              <a:tblGrid>
                <a:gridCol w="708175"/>
                <a:gridCol w="4562050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:link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el enlace no ha sido visitado todavía.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:visited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el enlace ha sido visitado anteriormente.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75" y="2557150"/>
            <a:ext cx="8246027" cy="6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75" y="3473475"/>
            <a:ext cx="8246027" cy="59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de </a:t>
            </a:r>
            <a:r>
              <a:rPr lang="es"/>
              <a:t>dinámicas </a:t>
            </a:r>
            <a:r>
              <a:rPr lang="es">
                <a:solidFill>
                  <a:srgbClr val="377BC7"/>
                </a:solidFill>
              </a:rPr>
              <a:t>:hover y :active</a:t>
            </a:r>
            <a:endParaRPr sz="2750">
              <a:solidFill>
                <a:srgbClr val="377BC7"/>
              </a:solidFill>
            </a:endParaRPr>
          </a:p>
        </p:txBody>
      </p:sp>
      <p:graphicFrame>
        <p:nvGraphicFramePr>
          <p:cNvPr id="204" name="Google Shape;204;p23"/>
          <p:cNvGraphicFramePr/>
          <p:nvPr/>
        </p:nvGraphicFramePr>
        <p:xfrm>
          <a:off x="359475" y="1454379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EEEEEE"/>
                </a:solidFill>
                <a:tableStyleId>{70A6BF3E-CE8E-49BF-A72E-4D64946C26E3}</a:tableStyleId>
              </a:tblPr>
              <a:tblGrid>
                <a:gridCol w="675150"/>
                <a:gridCol w="4393625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:hover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pasamos el ratón sobre un elemento.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:active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estamos clickeando sobre el elemento.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75" y="2396350"/>
            <a:ext cx="6462275" cy="21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de formulario </a:t>
            </a:r>
            <a:r>
              <a:rPr lang="es">
                <a:solidFill>
                  <a:srgbClr val="377BC7"/>
                </a:solidFill>
              </a:rPr>
              <a:t>:focus y :checked</a:t>
            </a:r>
            <a:endParaRPr sz="2750">
              <a:solidFill>
                <a:srgbClr val="377BC7"/>
              </a:solidFill>
            </a:endParaRPr>
          </a:p>
        </p:txBody>
      </p:sp>
      <p:graphicFrame>
        <p:nvGraphicFramePr>
          <p:cNvPr id="211" name="Google Shape;211;p24"/>
          <p:cNvGraphicFramePr/>
          <p:nvPr/>
        </p:nvGraphicFramePr>
        <p:xfrm>
          <a:off x="359475" y="14543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EEEEEE"/>
                </a:solidFill>
                <a:tableStyleId>{70A6BF3E-CE8E-49BF-A72E-4D64946C26E3}</a:tableStyleId>
              </a:tblPr>
              <a:tblGrid>
                <a:gridCol w="939825"/>
                <a:gridCol w="4128950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:focus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el elemento tiene el foco.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:checked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la casilla está seleccionada.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2" name="Google Shape;212;p24"/>
          <p:cNvPicPr preferRelativeResize="0"/>
          <p:nvPr/>
        </p:nvPicPr>
        <p:blipFill rotWithShape="1">
          <a:blip r:embed="rId3">
            <a:alphaModFix/>
          </a:blip>
          <a:srcRect b="41084" l="10453" r="11003" t="37233"/>
          <a:stretch/>
        </p:blipFill>
        <p:spPr>
          <a:xfrm>
            <a:off x="5673900" y="1502600"/>
            <a:ext cx="276597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75" y="2699375"/>
            <a:ext cx="6125475" cy="15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